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9"/>
  </p:notesMasterIdLst>
  <p:sldIdLst>
    <p:sldId id="457" r:id="rId2"/>
    <p:sldId id="459" r:id="rId3"/>
    <p:sldId id="460" r:id="rId4"/>
    <p:sldId id="483" r:id="rId5"/>
    <p:sldId id="462" r:id="rId6"/>
    <p:sldId id="468" r:id="rId7"/>
    <p:sldId id="469" r:id="rId8"/>
    <p:sldId id="466" r:id="rId9"/>
    <p:sldId id="506" r:id="rId10"/>
    <p:sldId id="516" r:id="rId11"/>
    <p:sldId id="507" r:id="rId12"/>
    <p:sldId id="508" r:id="rId13"/>
    <p:sldId id="509" r:id="rId14"/>
    <p:sldId id="510" r:id="rId15"/>
    <p:sldId id="512" r:id="rId16"/>
    <p:sldId id="513" r:id="rId17"/>
    <p:sldId id="514" r:id="rId18"/>
    <p:sldId id="527" r:id="rId19"/>
    <p:sldId id="529" r:id="rId20"/>
    <p:sldId id="518" r:id="rId21"/>
    <p:sldId id="519" r:id="rId22"/>
    <p:sldId id="522" r:id="rId23"/>
    <p:sldId id="524" r:id="rId24"/>
    <p:sldId id="530" r:id="rId25"/>
    <p:sldId id="525" r:id="rId26"/>
    <p:sldId id="526" r:id="rId27"/>
    <p:sldId id="47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2" autoAdjust="0"/>
    <p:restoredTop sz="93492" autoAdjust="0"/>
  </p:normalViewPr>
  <p:slideViewPr>
    <p:cSldViewPr>
      <p:cViewPr varScale="1">
        <p:scale>
          <a:sx n="86" d="100"/>
          <a:sy n="86" d="100"/>
        </p:scale>
        <p:origin x="-72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0F0E28-BA6A-4A18-97BD-50916B1A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7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829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31562-654C-465B-946D-E412BBE36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Picture 17" descr="CIRMMT_Logo2005BlackH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1" name="Image" r:id="rId4" imgW="2730159" imgH="1701587" progId="">
                  <p:embed/>
                </p:oleObj>
              </mc:Choice>
              <mc:Fallback>
                <p:oleObj name="Image" r:id="rId4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17" name="Picture 22" descr="Marianopolis 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4D6C-E5F4-4582-B02F-6A3984740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Picture 17" descr="CIRMMT_Logo2005BlackH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95" name="Image" r:id="rId4" imgW="2730159" imgH="1701587" progId="">
                  <p:embed/>
                </p:oleObj>
              </mc:Choice>
              <mc:Fallback>
                <p:oleObj name="Image" r:id="rId4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17" name="Picture 22" descr="Marianopolis 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80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80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31DD-A4A2-4C7D-8345-03D5DF624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pic>
        <p:nvPicPr>
          <p:cNvPr id="15" name="Picture 17" descr="CIRMMT_Logo2005BlackH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McGill_logo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61213" y="6373813"/>
            <a:ext cx="187483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9" name="Image" r:id="rId5" imgW="2730159" imgH="1701587" progId="">
                  <p:embed/>
                </p:oleObj>
              </mc:Choice>
              <mc:Fallback>
                <p:oleObj name="Image" r:id="rId5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19" name="Picture 22" descr="Marianopolis Logo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57338"/>
            <a:ext cx="40386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B00C-E6E2-4968-90AA-5D62B032A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Picture 17" descr="CIRMMT_Logo2005BlackH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3" name="Image" r:id="rId4" imgW="2730159" imgH="1701587" progId="">
                  <p:embed/>
                </p:oleObj>
              </mc:Choice>
              <mc:Fallback>
                <p:oleObj name="Image" r:id="rId4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17" name="Picture 22" descr="Marianopolis 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BE0DD-2906-445C-A8CA-2948C8856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pic>
        <p:nvPicPr>
          <p:cNvPr id="16" name="Picture 17" descr="CIRMMT_Logo2005BlackH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67" name="Image" r:id="rId4" imgW="2730159" imgH="1701587" progId="">
                  <p:embed/>
                </p:oleObj>
              </mc:Choice>
              <mc:Fallback>
                <p:oleObj name="Image" r:id="rId4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19" name="Picture 22" descr="Marianopolis 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57338"/>
            <a:ext cx="40386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038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73513"/>
            <a:ext cx="4038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16E58-383D-4349-8D25-544D543A7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Picture 17" descr="CIRMMT_Logo2005BlackH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9" name="Image" r:id="rId4" imgW="2730159" imgH="1701587" progId="">
                  <p:embed/>
                </p:oleObj>
              </mc:Choice>
              <mc:Fallback>
                <p:oleObj name="Image" r:id="rId4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18" name="Picture 22" descr="Marianopolis 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Picture 17" descr="CIRMMT_Logo2005BlackH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3" name="Image" r:id="rId4" imgW="2730159" imgH="1701587" progId="">
                  <p:embed/>
                </p:oleObj>
              </mc:Choice>
              <mc:Fallback>
                <p:oleObj name="Image" r:id="rId4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17" name="Picture 23" descr="Marianopolis 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5481-BBA6-4516-826F-418E777AD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pic>
        <p:nvPicPr>
          <p:cNvPr id="15" name="Picture 17" descr="CIRMMT_Logo2005BlackH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7" name="Image" r:id="rId4" imgW="2730159" imgH="1701587" progId="">
                  <p:embed/>
                </p:oleObj>
              </mc:Choice>
              <mc:Fallback>
                <p:oleObj name="Image" r:id="rId4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18" name="Picture 22" descr="Marianopolis 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B51A-A2A6-4B9B-9288-C210FC85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pic>
        <p:nvPicPr>
          <p:cNvPr id="17" name="Picture 17" descr="CIRMMT_Logo2005BlackH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1" name="Image" r:id="rId4" imgW="2730159" imgH="1701587" progId="">
                  <p:embed/>
                </p:oleObj>
              </mc:Choice>
              <mc:Fallback>
                <p:oleObj name="Image" r:id="rId4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20" name="Picture 22" descr="Marianopolis 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C980-F39D-44CD-9CD3-48353C47D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pic>
        <p:nvPicPr>
          <p:cNvPr id="13" name="Picture 17" descr="CIRMMT_Logo2005BlackH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5" name="Image" r:id="rId4" imgW="2730159" imgH="1701587" progId="">
                  <p:embed/>
                </p:oleObj>
              </mc:Choice>
              <mc:Fallback>
                <p:oleObj name="Image" r:id="rId4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16" name="Picture 22" descr="Marianopolis 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E7A0-655D-4286-B94F-C2B14A6F8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pic>
        <p:nvPicPr>
          <p:cNvPr id="12" name="Picture 17" descr="CIRMMT_Logo2005BlackH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9" name="Image" r:id="rId4" imgW="2730159" imgH="1701587" progId="">
                  <p:embed/>
                </p:oleObj>
              </mc:Choice>
              <mc:Fallback>
                <p:oleObj name="Image" r:id="rId4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15" name="Picture 22" descr="Marianopolis 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D986-F845-4DCB-9A5A-1B5535475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pic>
        <p:nvPicPr>
          <p:cNvPr id="15" name="Picture 17" descr="CIRMMT_Logo2005BlackH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3" name="Image" r:id="rId4" imgW="2730159" imgH="1701587" progId="">
                  <p:embed/>
                </p:oleObj>
              </mc:Choice>
              <mc:Fallback>
                <p:oleObj name="Image" r:id="rId4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18" name="Picture 22" descr="Marianopolis 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10A6-FB95-4B37-8437-07E7DBD95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pic>
        <p:nvPicPr>
          <p:cNvPr id="15" name="Picture 17" descr="CIRMMT_Logo2005BlackH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47" name="Image" r:id="rId4" imgW="2730159" imgH="1701587" progId="">
                  <p:embed/>
                </p:oleObj>
              </mc:Choice>
              <mc:Fallback>
                <p:oleObj name="Image" r:id="rId4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18" name="Picture 22" descr="Marianopolis 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50AE-E571-4418-99F8-81C1CA771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DE5CF1C-7389-400C-9A12-0513986BC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03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03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04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04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hlink"/>
                </a:solidFill>
              </a:endParaRPr>
            </a:p>
          </p:txBody>
        </p:sp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  <p:sp>
          <p:nvSpPr>
            <p:cNvPr id="104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chemeClr val="accent2"/>
                </a:solidFill>
              </a:endParaRPr>
            </a:p>
          </p:txBody>
        </p:sp>
      </p:grpSp>
      <p:sp>
        <p:nvSpPr>
          <p:cNvPr id="103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4" name="Picture 17" descr="CIRMMT_Logo2005BlackHi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-180975" y="6296025"/>
            <a:ext cx="3527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8429625" y="31750"/>
          <a:ext cx="714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18" imgW="2730159" imgH="1701587" progId="">
                  <p:embed/>
                </p:oleObj>
              </mc:Choice>
              <mc:Fallback>
                <p:oleObj name="Image" r:id="rId18" imgW="2730159" imgH="170158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1750"/>
                        <a:ext cx="714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7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0"/>
          <p:cNvSpPr txBox="1">
            <a:spLocks noChangeArrowheads="1"/>
          </p:cNvSpPr>
          <p:nvPr userDrawn="1"/>
        </p:nvSpPr>
        <p:spPr bwMode="auto">
          <a:xfrm>
            <a:off x="7308850" y="130175"/>
            <a:ext cx="10795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smtClean="0"/>
              <a:t>Cory McKay</a:t>
            </a:r>
          </a:p>
        </p:txBody>
      </p:sp>
      <p:pic>
        <p:nvPicPr>
          <p:cNvPr id="1036" name="Picture 23" descr="Marianopolis Logo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6804025" y="6348413"/>
            <a:ext cx="2241550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wmf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71800" y="1828800"/>
            <a:ext cx="6019800" cy="2209800"/>
          </a:xfrm>
        </p:spPr>
        <p:txBody>
          <a:bodyPr/>
          <a:lstStyle/>
          <a:p>
            <a:pPr eaLnBrk="1" hangingPunct="1"/>
            <a:r>
              <a:rPr lang="en-US" sz="5000" dirty="0">
                <a:solidFill>
                  <a:srgbClr val="FFFFFF"/>
                </a:solidFill>
              </a:rPr>
              <a:t>jMIR Overview</a:t>
            </a:r>
            <a:endParaRPr lang="en-US" sz="5000" dirty="0" smtClean="0">
              <a:solidFill>
                <a:srgbClr val="FFFFFF"/>
              </a:solidFill>
            </a:endParaRPr>
          </a:p>
        </p:txBody>
      </p:sp>
      <p:sp>
        <p:nvSpPr>
          <p:cNvPr id="11674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71800" y="4267200"/>
            <a:ext cx="6019800" cy="1752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400" smtClean="0"/>
              <a:t>Cory McKay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smtClean="0"/>
              <a:t>Marianopolis College and CIRMMT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smtClean="0"/>
              <a:t>Montreal, Canada</a:t>
            </a:r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7451725" y="39688"/>
          <a:ext cx="16573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8" name="Image" r:id="rId3" imgW="2730159" imgH="1701587" progId="">
                  <p:embed/>
                </p:oleObj>
              </mc:Choice>
              <mc:Fallback>
                <p:oleObj name="Image" r:id="rId3" imgW="2730159" imgH="170158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9688"/>
                        <a:ext cx="165735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sz="3600" dirty="0" smtClean="0"/>
              <a:t>jSymbolic: Symbolic feature extractor</a:t>
            </a:r>
          </a:p>
        </p:txBody>
      </p:sp>
      <p:sp>
        <p:nvSpPr>
          <p:cNvPr id="261122" name="Content Placeholder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2879725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400" dirty="0"/>
              <a:t>Extracts features from MIDI files</a:t>
            </a:r>
          </a:p>
          <a:p>
            <a:pPr eaLnBrk="1" hangingPunct="1">
              <a:lnSpc>
                <a:spcPct val="80000"/>
              </a:lnSpc>
            </a:pPr>
            <a:r>
              <a:rPr lang="en-CA" sz="2400" dirty="0" smtClean="0">
                <a:solidFill>
                  <a:srgbClr val="FF0000"/>
                </a:solidFill>
              </a:rPr>
              <a:t>111</a:t>
            </a:r>
            <a:r>
              <a:rPr lang="en-CA" sz="2400" dirty="0" smtClean="0"/>
              <a:t> implemented features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By far the largest existing symbolic feature catalogue</a:t>
            </a:r>
            <a:endParaRPr lang="en-CA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Many are original</a:t>
            </a:r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An additional </a:t>
            </a:r>
            <a:r>
              <a:rPr lang="en-CA" sz="2400" dirty="0" smtClean="0">
                <a:solidFill>
                  <a:srgbClr val="FF0000"/>
                </a:solidFill>
              </a:rPr>
              <a:t>49 features</a:t>
            </a:r>
            <a:r>
              <a:rPr lang="en-CA" sz="2400" dirty="0" smtClean="0"/>
              <a:t> are proposed but not yet implemented</a:t>
            </a:r>
          </a:p>
        </p:txBody>
      </p:sp>
      <p:pic>
        <p:nvPicPr>
          <p:cNvPr id="261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6813" y="1628775"/>
            <a:ext cx="5113337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8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600" dirty="0" smtClean="0"/>
              <a:t>jWebMiner: Cultural feature extractor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4900613" cy="4679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CA" sz="2000" smtClean="0"/>
              <a:t>Extracts cultural features from the web using search engine web services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smtClean="0"/>
              <a:t>Calculates how often particular strings </a:t>
            </a:r>
            <a:r>
              <a:rPr lang="en-CA" sz="2000" smtClean="0">
                <a:solidFill>
                  <a:srgbClr val="FF0000"/>
                </a:solidFill>
              </a:rPr>
              <a:t>co-occur</a:t>
            </a:r>
            <a:r>
              <a:rPr lang="en-CA" sz="2000" smtClean="0"/>
              <a:t> on the same web pages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/>
              <a:t>e.g. how often does “J. S. Bach” co-occur on a web page with “Baroque”, compared to “Prokofiev”?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/>
              <a:t>Results are processed to remove noise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smtClean="0"/>
              <a:t>Additional options: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/>
              <a:t>Can assign weights to particular sites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/>
              <a:t>Can enforce filter words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/>
              <a:t>Permits synonyms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smtClean="0"/>
              <a:t>Also calculates</a:t>
            </a:r>
            <a:r>
              <a:rPr lang="en-US" sz="2000" smtClean="0"/>
              <a:t> features based on </a:t>
            </a:r>
            <a:r>
              <a:rPr lang="en-US" sz="2000" smtClean="0">
                <a:solidFill>
                  <a:srgbClr val="FF0000"/>
                </a:solidFill>
              </a:rPr>
              <a:t>Last.FM </a:t>
            </a:r>
            <a:r>
              <a:rPr lang="en-US" sz="2000" smtClean="0"/>
              <a:t>user tags frequencies</a:t>
            </a:r>
            <a:endParaRPr lang="en-CA" sz="2000" smtClean="0"/>
          </a:p>
          <a:p>
            <a:pPr eaLnBrk="1" hangingPunct="1">
              <a:lnSpc>
                <a:spcPct val="80000"/>
              </a:lnSpc>
            </a:pPr>
            <a:endParaRPr lang="en-CA" sz="2000" smtClean="0"/>
          </a:p>
        </p:txBody>
      </p:sp>
      <p:pic>
        <p:nvPicPr>
          <p:cNvPr id="272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2357438"/>
            <a:ext cx="3524250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67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lyricFetcher: Lyric miner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dirty="0" err="1" smtClean="0"/>
              <a:t>lyricFetcher</a:t>
            </a:r>
            <a:r>
              <a:rPr lang="en-US" sz="2700" dirty="0" smtClean="0"/>
              <a:t> automatically </a:t>
            </a:r>
            <a:r>
              <a:rPr lang="en-US" sz="2700" dirty="0" smtClean="0">
                <a:solidFill>
                  <a:srgbClr val="FF0000"/>
                </a:solidFill>
              </a:rPr>
              <a:t>harvests lyrics </a:t>
            </a:r>
            <a:r>
              <a:rPr lang="en-US" sz="2700" dirty="0" smtClean="0"/>
              <a:t>from on-line lyrics repositories</a:t>
            </a:r>
          </a:p>
          <a:p>
            <a:pPr lvl="1"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LyricWiki</a:t>
            </a:r>
            <a:r>
              <a:rPr lang="en-US" sz="2400" dirty="0" smtClean="0"/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LyricsFly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Queries based on lists of song titles and artist names</a:t>
            </a:r>
          </a:p>
          <a:p>
            <a:pPr>
              <a:lnSpc>
                <a:spcPct val="80000"/>
              </a:lnSpc>
            </a:pPr>
            <a:r>
              <a:rPr lang="en-CA" sz="2700" dirty="0" smtClean="0">
                <a:solidFill>
                  <a:srgbClr val="FF0000"/>
                </a:solidFill>
              </a:rPr>
              <a:t>Post-processing</a:t>
            </a:r>
            <a:r>
              <a:rPr lang="en-CA" sz="2700" dirty="0" smtClean="0"/>
              <a:t> is applied to the lyrics in order to remove noise and make them sufficiently consistent for feature extraction</a:t>
            </a:r>
          </a:p>
          <a:p>
            <a:pPr lvl="1">
              <a:lnSpc>
                <a:spcPct val="80000"/>
              </a:lnSpc>
            </a:pPr>
            <a:r>
              <a:rPr lang="en-CA" sz="2400" dirty="0" smtClean="0"/>
              <a:t>Deals with situations where sections of lyrics are abridged using keywords such as “chorus”, “bridge”, “verse”, etc.</a:t>
            </a:r>
          </a:p>
          <a:p>
            <a:pPr lvl="1">
              <a:lnSpc>
                <a:spcPct val="80000"/>
              </a:lnSpc>
            </a:pPr>
            <a:r>
              <a:rPr lang="en-CA" sz="2400" dirty="0" smtClean="0"/>
              <a:t>Filters out keywords that could contaminate the lyrics</a:t>
            </a:r>
          </a:p>
        </p:txBody>
      </p:sp>
    </p:spTree>
    <p:extLst>
      <p:ext uri="{BB962C8B-B14F-4D97-AF65-F5344CB8AC3E}">
        <p14:creationId xmlns:p14="http://schemas.microsoft.com/office/powerpoint/2010/main" val="31880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jLyrics: Lyrical feature extractor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Extracts features </a:t>
            </a:r>
            <a:r>
              <a:rPr lang="en-US" dirty="0" smtClean="0"/>
              <a:t>from lyrics stored in text files:</a:t>
            </a:r>
          </a:p>
          <a:p>
            <a:pPr marL="1200150" lvl="2" indent="-285750">
              <a:defRPr/>
            </a:pPr>
            <a:r>
              <a:rPr lang="en-CA" sz="2000" dirty="0" smtClean="0">
                <a:latin typeface="Times New Roman" pitchFamily="18" charset="0"/>
              </a:rPr>
              <a:t>Automated Readability Index		Number of Segments</a:t>
            </a:r>
          </a:p>
          <a:p>
            <a:pPr marL="1200150" lvl="2" indent="-285750">
              <a:defRPr/>
            </a:pPr>
            <a:r>
              <a:rPr lang="en-CA" sz="2000" dirty="0" smtClean="0">
                <a:latin typeface="Times New Roman" pitchFamily="18" charset="0"/>
              </a:rPr>
              <a:t>Average Syllable Count Per Word	Number of Words</a:t>
            </a:r>
          </a:p>
          <a:p>
            <a:pPr marL="1200150" lvl="2" indent="-285750">
              <a:defRPr/>
            </a:pPr>
            <a:r>
              <a:rPr lang="en-CA" sz="2000" dirty="0" smtClean="0">
                <a:latin typeface="Times New Roman" pitchFamily="18" charset="0"/>
              </a:rPr>
              <a:t>Contains Words			Part-of-Speech Frequencies</a:t>
            </a:r>
          </a:p>
          <a:p>
            <a:pPr marL="1200150" lvl="2" indent="-285750">
              <a:defRPr/>
            </a:pPr>
            <a:r>
              <a:rPr lang="en-CA" sz="2000" dirty="0" smtClean="0">
                <a:latin typeface="Times New Roman" pitchFamily="18" charset="0"/>
              </a:rPr>
              <a:t>Flesh-Kincaid Grade Level		Punctuation Frequencies</a:t>
            </a:r>
          </a:p>
          <a:p>
            <a:pPr marL="1200150" lvl="2" indent="-285750">
              <a:defRPr/>
            </a:pPr>
            <a:r>
              <a:rPr lang="en-CA" sz="2000" dirty="0" smtClean="0">
                <a:latin typeface="Times New Roman" pitchFamily="18" charset="0"/>
              </a:rPr>
              <a:t>Flesh Reading Ease		Rate of Misspelling</a:t>
            </a:r>
          </a:p>
          <a:p>
            <a:pPr marL="1200150" lvl="2" indent="-285750">
              <a:defRPr/>
            </a:pPr>
            <a:r>
              <a:rPr lang="en-CA" sz="2000" dirty="0" smtClean="0">
                <a:latin typeface="Times New Roman" pitchFamily="18" charset="0"/>
              </a:rPr>
              <a:t>Function Word Frequencies		Sentence Count</a:t>
            </a:r>
          </a:p>
          <a:p>
            <a:pPr marL="1200150" lvl="2" indent="-285750">
              <a:defRPr/>
            </a:pPr>
            <a:r>
              <a:rPr lang="en-CA" sz="2000" dirty="0" smtClean="0">
                <a:latin typeface="Times New Roman" pitchFamily="18" charset="0"/>
              </a:rPr>
              <a:t>Letter-Bigram Components		Sentence Length Average</a:t>
            </a:r>
          </a:p>
          <a:p>
            <a:pPr marL="1200150" lvl="2" indent="-285750">
              <a:defRPr/>
            </a:pPr>
            <a:r>
              <a:rPr lang="en-CA" sz="2000" dirty="0" smtClean="0">
                <a:latin typeface="Times New Roman" pitchFamily="18" charset="0"/>
              </a:rPr>
              <a:t>Letter Frequencies			Topic Membership Probabilities</a:t>
            </a:r>
          </a:p>
          <a:p>
            <a:pPr marL="1200150" lvl="2" indent="-285750">
              <a:defRPr/>
            </a:pPr>
            <a:r>
              <a:rPr lang="en-CA" sz="2000" dirty="0" smtClean="0">
                <a:latin typeface="Times New Roman" pitchFamily="18" charset="0"/>
              </a:rPr>
              <a:t>Letters Per Word Average		Vocabulary Richness</a:t>
            </a:r>
          </a:p>
          <a:p>
            <a:pPr marL="1200150" lvl="2" indent="-285750">
              <a:defRPr/>
            </a:pPr>
            <a:r>
              <a:rPr lang="en-CA" sz="2000" dirty="0" smtClean="0">
                <a:latin typeface="Times New Roman" pitchFamily="18" charset="0"/>
              </a:rPr>
              <a:t>Letters Per Word Variance		Vocabulary Size</a:t>
            </a:r>
          </a:p>
          <a:p>
            <a:pPr marL="1200150" lvl="2" indent="-285750">
              <a:defRPr/>
            </a:pPr>
            <a:r>
              <a:rPr lang="en-CA" sz="2000" dirty="0" smtClean="0">
                <a:latin typeface="Times New Roman" pitchFamily="18" charset="0"/>
              </a:rPr>
              <a:t>Lines Per Segment Average		Word Profile Match</a:t>
            </a:r>
          </a:p>
          <a:p>
            <a:pPr marL="1200150" lvl="2" indent="-285750">
              <a:defRPr/>
            </a:pPr>
            <a:r>
              <a:rPr lang="en-CA" sz="2000" dirty="0" smtClean="0">
                <a:latin typeface="Times New Roman" pitchFamily="18" charset="0"/>
              </a:rPr>
              <a:t>Lines Per Segment Variance		Words Per Line Average</a:t>
            </a:r>
          </a:p>
          <a:p>
            <a:pPr marL="1200150" lvl="2" indent="-285750">
              <a:defRPr/>
            </a:pPr>
            <a:r>
              <a:rPr lang="en-CA" sz="2000" dirty="0" smtClean="0">
                <a:latin typeface="Times New Roman" pitchFamily="18" charset="0"/>
              </a:rPr>
              <a:t>Number of Lines			Words Per Line Variance</a:t>
            </a:r>
          </a:p>
          <a:p>
            <a:pPr>
              <a:defRPr/>
            </a:pPr>
            <a:r>
              <a:rPr lang="en-US" dirty="0" smtClean="0"/>
              <a:t>Can also </a:t>
            </a:r>
            <a:r>
              <a:rPr lang="en-CA" dirty="0" smtClean="0"/>
              <a:t>automatically generate </a:t>
            </a:r>
            <a:r>
              <a:rPr lang="en-CA" dirty="0" smtClean="0">
                <a:solidFill>
                  <a:srgbClr val="FF0000"/>
                </a:solidFill>
              </a:rPr>
              <a:t>word frequency profiles </a:t>
            </a:r>
            <a:r>
              <a:rPr lang="en-CA" dirty="0" smtClean="0"/>
              <a:t>for particular classes of training data is provided</a:t>
            </a:r>
          </a:p>
        </p:txBody>
      </p:sp>
    </p:spTree>
    <p:extLst>
      <p:ext uri="{BB962C8B-B14F-4D97-AF65-F5344CB8AC3E}">
        <p14:creationId xmlns:p14="http://schemas.microsoft.com/office/powerpoint/2010/main" val="39815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ACE: Meta-learning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4757738" cy="4679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Evaluates the </a:t>
            </a:r>
            <a:r>
              <a:rPr lang="en-CA" sz="2400" dirty="0" smtClean="0">
                <a:solidFill>
                  <a:srgbClr val="FF0000"/>
                </a:solidFill>
              </a:rPr>
              <a:t>relative suitability </a:t>
            </a:r>
            <a:r>
              <a:rPr lang="en-CA" sz="2400" dirty="0" smtClean="0"/>
              <a:t>of different dimensionality reduction and classification algorithms for a given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Can also train and classify with manually selected algorithms</a:t>
            </a:r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Evaluates algorithms in terms of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Classification 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Consistency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Time complexity</a:t>
            </a:r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Based on the </a:t>
            </a:r>
            <a:r>
              <a:rPr lang="en-CA" sz="2400" dirty="0" err="1" smtClean="0">
                <a:solidFill>
                  <a:srgbClr val="FF0000"/>
                </a:solidFill>
              </a:rPr>
              <a:t>Weka</a:t>
            </a:r>
            <a:r>
              <a:rPr lang="en-CA" sz="2400" dirty="0" smtClean="0">
                <a:solidFill>
                  <a:srgbClr val="FF0000"/>
                </a:solidFill>
              </a:rPr>
              <a:t> </a:t>
            </a:r>
            <a:r>
              <a:rPr lang="en-CA" sz="2400" dirty="0" smtClean="0"/>
              <a:t>framework, so new algorithms can be added easily</a:t>
            </a:r>
            <a:r>
              <a:rPr lang="en-CA" sz="2000" dirty="0" smtClean="0"/>
              <a:t> </a:t>
            </a:r>
          </a:p>
        </p:txBody>
      </p:sp>
      <p:pic>
        <p:nvPicPr>
          <p:cNvPr id="275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563" y="2214563"/>
            <a:ext cx="371475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6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jMIR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CA" dirty="0" smtClean="0">
                <a:solidFill>
                  <a:srgbClr val="FF0000"/>
                </a:solidFill>
              </a:rPr>
              <a:t>Codaich</a:t>
            </a:r>
            <a:r>
              <a:rPr lang="en-CA" dirty="0" smtClean="0"/>
              <a:t> is an MP3 research set</a:t>
            </a:r>
          </a:p>
          <a:p>
            <a:pPr lvl="1" eaLnBrk="1" hangingPunct="1">
              <a:defRPr/>
            </a:pPr>
            <a:r>
              <a:rPr lang="en-CA" dirty="0" smtClean="0"/>
              <a:t>Carefully cleaned and labelled </a:t>
            </a:r>
          </a:p>
          <a:p>
            <a:pPr lvl="1" eaLnBrk="1" hangingPunct="1">
              <a:defRPr/>
            </a:pPr>
            <a:r>
              <a:rPr lang="en-CA" dirty="0" smtClean="0"/>
              <a:t>The published 2006 version has 26,420 recordings</a:t>
            </a:r>
          </a:p>
          <a:p>
            <a:pPr lvl="2" eaLnBrk="1" hangingPunct="1">
              <a:defRPr/>
            </a:pPr>
            <a:r>
              <a:rPr lang="en-CA" dirty="0" smtClean="0"/>
              <a:t>Belonging to 55 genres</a:t>
            </a:r>
          </a:p>
          <a:p>
            <a:pPr lvl="2" eaLnBrk="1" hangingPunct="1">
              <a:defRPr/>
            </a:pPr>
            <a:r>
              <a:rPr lang="en-CA" dirty="0" smtClean="0"/>
              <a:t>Is constantly growing: currently over 45,000 MP3s</a:t>
            </a:r>
          </a:p>
          <a:p>
            <a:pPr eaLnBrk="1" hangingPunct="1">
              <a:defRPr/>
            </a:pPr>
            <a:r>
              <a:rPr lang="en-CA" dirty="0" smtClean="0">
                <a:solidFill>
                  <a:srgbClr val="FF0000"/>
                </a:solidFill>
              </a:rPr>
              <a:t>Bodhidharma MIDI </a:t>
            </a:r>
            <a:r>
              <a:rPr lang="en-CA" dirty="0" smtClean="0"/>
              <a:t>has 950 MIDI recordings</a:t>
            </a:r>
          </a:p>
          <a:p>
            <a:pPr lvl="1" eaLnBrk="1" hangingPunct="1">
              <a:defRPr/>
            </a:pPr>
            <a:r>
              <a:rPr lang="en-CA" dirty="0" smtClean="0"/>
              <a:t>38 genres of music</a:t>
            </a:r>
          </a:p>
          <a:p>
            <a:pPr eaLnBrk="1" hangingPunct="1">
              <a:defRPr/>
            </a:pPr>
            <a:r>
              <a:rPr lang="en-CA" dirty="0" smtClean="0">
                <a:solidFill>
                  <a:srgbClr val="FF0000"/>
                </a:solidFill>
              </a:rPr>
              <a:t>SLAC</a:t>
            </a:r>
            <a:r>
              <a:rPr lang="en-CA" dirty="0" smtClean="0"/>
              <a:t> consists of 250 matched audio recordings, MIDI recordings, lyrical transcriptions and metadata that can be used to extract cultural features</a:t>
            </a:r>
          </a:p>
          <a:p>
            <a:pPr lvl="1" eaLnBrk="1" hangingPunct="1">
              <a:defRPr/>
            </a:pPr>
            <a:r>
              <a:rPr lang="en-CA" dirty="0" smtClean="0"/>
              <a:t>Useful for experiments on combining features from different types of data</a:t>
            </a:r>
          </a:p>
          <a:p>
            <a:pPr lvl="1" eaLnBrk="1" hangingPunct="1">
              <a:defRPr/>
            </a:pPr>
            <a:r>
              <a:rPr lang="en-CA" dirty="0" smtClean="0"/>
              <a:t>10 genres of music (in 5 pairs of similar genres)</a:t>
            </a:r>
          </a:p>
          <a:p>
            <a:pPr lvl="2" eaLnBrk="1" hangingPunct="1">
              <a:defRPr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9997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200" dirty="0" smtClean="0"/>
              <a:t>jMusicMetaManager: Dataset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4402138" cy="4679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Detects metadata errors/inconsistencies and redundant copies of recordings </a:t>
            </a:r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Detects differing metadata values that should in fact be the same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e.g. “Charlie Mingus” vs. “Mingus, Charles”</a:t>
            </a:r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Generates HTML inventory and profile reports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39 reports in all</a:t>
            </a:r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Parses metadata from ID3 tags and iTunes XML</a:t>
            </a:r>
          </a:p>
          <a:p>
            <a:pPr eaLnBrk="1" hangingPunct="1">
              <a:lnSpc>
                <a:spcPct val="80000"/>
              </a:lnSpc>
            </a:pPr>
            <a:endParaRPr lang="en-CA" sz="2400" dirty="0" smtClean="0"/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127250"/>
            <a:ext cx="4141787" cy="310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1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jSongMiner: Metadata miner</a:t>
            </a:r>
          </a:p>
        </p:txBody>
      </p:sp>
      <p:sp>
        <p:nvSpPr>
          <p:cNvPr id="2795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Software for automatically acquiring formatted metadata about </a:t>
            </a:r>
            <a:r>
              <a:rPr lang="en-US" sz="2000" dirty="0" smtClean="0">
                <a:solidFill>
                  <a:srgbClr val="FF0000"/>
                </a:solidFill>
              </a:rPr>
              <a:t>songs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artists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albums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Designed for use with the </a:t>
            </a:r>
            <a:r>
              <a:rPr lang="en-US" sz="2000" dirty="0" smtClean="0">
                <a:solidFill>
                  <a:srgbClr val="FF0000"/>
                </a:solidFill>
              </a:rPr>
              <a:t>Greenstone</a:t>
            </a:r>
            <a:r>
              <a:rPr lang="en-US" sz="2000" dirty="0" smtClean="0"/>
              <a:t> digital library software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May also be used for other purposes, such as cultural feature extraction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Identifies music files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Uses Echo Nest </a:t>
            </a:r>
            <a:r>
              <a:rPr lang="en-US" sz="1800" dirty="0" smtClean="0">
                <a:solidFill>
                  <a:srgbClr val="FF0000"/>
                </a:solidFill>
              </a:rPr>
              <a:t>fingerprinting</a:t>
            </a:r>
            <a:r>
              <a:rPr lang="en-US" sz="1800" dirty="0" smtClean="0"/>
              <a:t> functionality and </a:t>
            </a:r>
            <a:r>
              <a:rPr lang="en-US" sz="1800" dirty="0" smtClean="0">
                <a:solidFill>
                  <a:srgbClr val="FF0000"/>
                </a:solidFill>
              </a:rPr>
              <a:t>embedded metadata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Mines a wide range of metadata tags from the Internet and collates them in a standardized way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Data extracted from </a:t>
            </a:r>
            <a:r>
              <a:rPr lang="en-US" sz="1800" dirty="0" smtClean="0">
                <a:solidFill>
                  <a:srgbClr val="FF0000"/>
                </a:solidFill>
              </a:rPr>
              <a:t>The Echo Nest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Last.FM</a:t>
            </a:r>
            <a:r>
              <a:rPr lang="en-US" sz="1800" dirty="0" smtClean="0"/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MusicBrainz</a:t>
            </a:r>
            <a:r>
              <a:rPr lang="en-US" sz="1800" dirty="0" smtClean="0"/>
              <a:t>, etc.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Over 100 different fields are extracted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Data may be formatted into unqualified and/or qualified </a:t>
            </a:r>
            <a:r>
              <a:rPr lang="en-US" sz="1800" dirty="0" smtClean="0">
                <a:solidFill>
                  <a:srgbClr val="FF0000"/>
                </a:solidFill>
              </a:rPr>
              <a:t>Dublin Core </a:t>
            </a:r>
            <a:r>
              <a:rPr lang="en-US" sz="1800" dirty="0" smtClean="0"/>
              <a:t>fields if desired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Saves the results in ACE XML or text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Can also be integrated automatically into a Greenstone collection</a:t>
            </a:r>
          </a:p>
        </p:txBody>
      </p:sp>
    </p:spTree>
    <p:extLst>
      <p:ext uri="{BB962C8B-B14F-4D97-AF65-F5344CB8AC3E}">
        <p14:creationId xmlns:p14="http://schemas.microsoft.com/office/powerpoint/2010/main" val="35575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600" smtClean="0"/>
              <a:t>ACE XML: MIR research file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CA" sz="2200" dirty="0" smtClean="0"/>
              <a:t>Standardized file formats that can represent: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Feature values extracted from instances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Abstract feature descriptions and parameterizations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Instance labels and annotations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Class ontologies</a:t>
            </a:r>
          </a:p>
          <a:p>
            <a:pPr eaLnBrk="1" hangingPunct="1">
              <a:lnSpc>
                <a:spcPct val="80000"/>
              </a:lnSpc>
            </a:pPr>
            <a:r>
              <a:rPr lang="en-CA" sz="2200" dirty="0" smtClean="0"/>
              <a:t>Designed to be flexible and extensible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Able to express types of information that are particularly pertinent to music</a:t>
            </a:r>
          </a:p>
          <a:p>
            <a:pPr eaLnBrk="1" hangingPunct="1">
              <a:lnSpc>
                <a:spcPct val="80000"/>
              </a:lnSpc>
            </a:pPr>
            <a:r>
              <a:rPr lang="en-CA" sz="2200" dirty="0" smtClean="0"/>
              <a:t>Allow </a:t>
            </a:r>
            <a:r>
              <a:rPr lang="en-CA" sz="2200" dirty="0" err="1" smtClean="0"/>
              <a:t>jMIR</a:t>
            </a:r>
            <a:r>
              <a:rPr lang="en-CA" sz="2200" dirty="0" smtClean="0"/>
              <a:t> components to communicate with each other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Can also be adopted for independent use by other software</a:t>
            </a:r>
          </a:p>
          <a:p>
            <a:pPr eaLnBrk="1" hangingPunct="1">
              <a:lnSpc>
                <a:spcPct val="80000"/>
              </a:lnSpc>
            </a:pPr>
            <a:r>
              <a:rPr lang="en-CA" sz="2200" dirty="0" smtClean="0"/>
              <a:t>ACE XML 2.0 provides even more expressivity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dirty="0" smtClean="0"/>
              <a:t>e.g. potential for integration into RDF ontologies</a:t>
            </a:r>
          </a:p>
        </p:txBody>
      </p:sp>
    </p:spTree>
    <p:extLst>
      <p:ext uri="{BB962C8B-B14F-4D97-AF65-F5344CB8AC3E}">
        <p14:creationId xmlns:p14="http://schemas.microsoft.com/office/powerpoint/2010/main" val="40355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/>
              <a:t>jProductionCritic</a:t>
            </a:r>
            <a:endParaRPr lang="en-CA" sz="4000" dirty="0" smtClean="0"/>
          </a:p>
        </p:txBody>
      </p:sp>
      <p:sp>
        <p:nvSpPr>
          <p:cNvPr id="3686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4402832" cy="323981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CA" sz="3000" dirty="0" smtClean="0"/>
              <a:t>What is it?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600" dirty="0" smtClean="0"/>
              <a:t>Educational software for automatically detecting sound recording and production errors in audio tracks</a:t>
            </a:r>
          </a:p>
          <a:p>
            <a:pPr eaLnBrk="1" hangingPunct="1">
              <a:lnSpc>
                <a:spcPct val="90000"/>
              </a:lnSpc>
            </a:pPr>
            <a:r>
              <a:rPr lang="en-CA" sz="3000" dirty="0" smtClean="0"/>
              <a:t>Who is it for?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600" dirty="0" smtClean="0"/>
              <a:t>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600" dirty="0" smtClean="0"/>
              <a:t>Professors and markers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600" dirty="0" smtClean="0"/>
              <a:t>Amateur (and professional?) producers</a:t>
            </a:r>
          </a:p>
          <a:p>
            <a:pPr eaLnBrk="1" hangingPunct="1">
              <a:lnSpc>
                <a:spcPct val="90000"/>
              </a:lnSpc>
            </a:pPr>
            <a:endParaRPr lang="en-CA" sz="2600" dirty="0" smtClean="0"/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80411"/>
            <a:ext cx="8656119" cy="12848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08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51" y="1668180"/>
            <a:ext cx="4032448" cy="2984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Footer Placeholder 3"/>
          <p:cNvSpPr txBox="1">
            <a:spLocks noGrp="1"/>
          </p:cNvSpPr>
          <p:nvPr/>
        </p:nvSpPr>
        <p:spPr bwMode="auto">
          <a:xfrm>
            <a:off x="3124200" y="638175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CA" sz="120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contents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Introduction to automatic music classification</a:t>
            </a:r>
          </a:p>
          <a:p>
            <a:pPr eaLnBrk="1" hangingPunct="1"/>
            <a:r>
              <a:rPr lang="en-US" dirty="0" smtClean="0"/>
              <a:t>Introduction to the jMIR software</a:t>
            </a:r>
          </a:p>
          <a:p>
            <a:pPr eaLnBrk="1" hangingPunct="1"/>
            <a:r>
              <a:rPr lang="en-US" dirty="0" smtClean="0"/>
              <a:t>The jMIR components</a:t>
            </a:r>
          </a:p>
          <a:p>
            <a:pPr lvl="1" eaLnBrk="1" hangingPunct="1"/>
            <a:r>
              <a:rPr lang="en-US" dirty="0" smtClean="0"/>
              <a:t>One by one</a:t>
            </a:r>
          </a:p>
          <a:p>
            <a:pPr eaLnBrk="1" hangingPunct="1"/>
            <a:r>
              <a:rPr lang="en-US" dirty="0"/>
              <a:t>Paper ideas</a:t>
            </a:r>
          </a:p>
          <a:p>
            <a:pPr lvl="1" eaLnBrk="1" hangingPunct="1"/>
            <a:r>
              <a:rPr lang="en-US" dirty="0" smtClean="0"/>
              <a:t>Previous </a:t>
            </a:r>
            <a:r>
              <a:rPr lang="en-US" dirty="0" smtClean="0"/>
              <a:t>collaborations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(Some) past collaborations </a:t>
            </a:r>
            <a:r>
              <a:rPr lang="en-CA" dirty="0"/>
              <a:t>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CA" dirty="0" smtClean="0"/>
              <a:t>Jason Leung (2014)</a:t>
            </a:r>
          </a:p>
          <a:p>
            <a:pPr lvl="1" eaLnBrk="1" hangingPunct="1">
              <a:defRPr/>
            </a:pPr>
            <a:r>
              <a:rPr lang="en-CA" dirty="0" smtClean="0"/>
              <a:t>Automatic assessment of violin tone quality</a:t>
            </a:r>
          </a:p>
          <a:p>
            <a:pPr eaLnBrk="1" hangingPunct="1">
              <a:defRPr/>
            </a:pPr>
            <a:r>
              <a:rPr lang="en-CA" dirty="0" smtClean="0"/>
              <a:t>Julian </a:t>
            </a:r>
            <a:r>
              <a:rPr lang="en-CA" dirty="0" err="1" smtClean="0"/>
              <a:t>Vogels</a:t>
            </a:r>
            <a:r>
              <a:rPr lang="en-CA" dirty="0" smtClean="0"/>
              <a:t> (2013)</a:t>
            </a:r>
          </a:p>
          <a:p>
            <a:pPr lvl="1" eaLnBrk="1" hangingPunct="1">
              <a:defRPr/>
            </a:pPr>
            <a:r>
              <a:rPr lang="en-CA" dirty="0" smtClean="0"/>
              <a:t>A Processing application for visualizing ACE XML data</a:t>
            </a:r>
          </a:p>
          <a:p>
            <a:pPr lvl="1" eaLnBrk="1" hangingPunct="1">
              <a:defRPr/>
            </a:pPr>
            <a:r>
              <a:rPr lang="en-CA" dirty="0" smtClean="0"/>
              <a:t>github.com/</a:t>
            </a:r>
            <a:r>
              <a:rPr lang="en-CA" dirty="0" err="1" smtClean="0"/>
              <a:t>julianvogels</a:t>
            </a:r>
            <a:r>
              <a:rPr lang="en-CA" dirty="0" smtClean="0"/>
              <a:t>/jMIR-visualization</a:t>
            </a:r>
            <a:endParaRPr lang="en-CA" dirty="0"/>
          </a:p>
          <a:p>
            <a:pPr eaLnBrk="1" hangingPunct="1">
              <a:defRPr/>
            </a:pPr>
            <a:r>
              <a:rPr lang="en-CA" dirty="0" err="1" smtClean="0"/>
              <a:t>Vigliensoni</a:t>
            </a:r>
            <a:r>
              <a:rPr lang="en-CA" dirty="0"/>
              <a:t>, McKay and Fujinaga (2010)</a:t>
            </a:r>
          </a:p>
          <a:p>
            <a:pPr lvl="1" eaLnBrk="1" hangingPunct="1">
              <a:defRPr/>
            </a:pPr>
            <a:r>
              <a:rPr lang="en-CA" dirty="0"/>
              <a:t>Addition of Last.FM functionality to jWebMiner</a:t>
            </a:r>
          </a:p>
          <a:p>
            <a:pPr lvl="1" eaLnBrk="1" hangingPunct="1">
              <a:defRPr/>
            </a:pPr>
            <a:r>
              <a:rPr lang="en-CA" dirty="0"/>
              <a:t>Empirical comparison of different kinds of cultural data</a:t>
            </a:r>
          </a:p>
          <a:p>
            <a:pPr eaLnBrk="1" hangingPunct="1">
              <a:defRPr/>
            </a:pPr>
            <a:r>
              <a:rPr lang="en-CA" dirty="0"/>
              <a:t>Angeles, McKay and Fujinaga (2010)</a:t>
            </a:r>
          </a:p>
          <a:p>
            <a:pPr lvl="1" eaLnBrk="1" hangingPunct="1">
              <a:defRPr/>
            </a:pPr>
            <a:r>
              <a:rPr lang="en-CA" dirty="0"/>
              <a:t>Addition of </a:t>
            </a:r>
            <a:r>
              <a:rPr lang="en-CA" dirty="0" err="1"/>
              <a:t>MusicBrainz</a:t>
            </a:r>
            <a:r>
              <a:rPr lang="en-CA" dirty="0"/>
              <a:t> functionality to jMusicMetaManager</a:t>
            </a:r>
          </a:p>
          <a:p>
            <a:pPr lvl="1" eaLnBrk="1" hangingPunct="1">
              <a:defRPr/>
            </a:pPr>
            <a:r>
              <a:rPr lang="en-CA" dirty="0"/>
              <a:t>Empirical comparison of curated, noisy and automatically cleaned metadata</a:t>
            </a:r>
          </a:p>
          <a:p>
            <a:pPr eaLnBrk="1" hangingPunct="1">
              <a:defRPr/>
            </a:pPr>
            <a:r>
              <a:rPr lang="en-CA" dirty="0"/>
              <a:t>McKay, Burgoyne, </a:t>
            </a:r>
            <a:r>
              <a:rPr lang="en-CA" dirty="0" err="1"/>
              <a:t>Hockman</a:t>
            </a:r>
            <a:r>
              <a:rPr lang="en-CA" dirty="0"/>
              <a:t>, Smith, </a:t>
            </a:r>
            <a:r>
              <a:rPr lang="en-CA" dirty="0" err="1"/>
              <a:t>Vigliensoni</a:t>
            </a:r>
            <a:r>
              <a:rPr lang="en-CA" dirty="0"/>
              <a:t> and Fujinaga (2010)</a:t>
            </a:r>
          </a:p>
          <a:p>
            <a:pPr lvl="1" eaLnBrk="1" hangingPunct="1">
              <a:defRPr/>
            </a:pPr>
            <a:r>
              <a:rPr lang="en-CA" dirty="0"/>
              <a:t>Development of jLyrics and lyricFetcher</a:t>
            </a:r>
          </a:p>
          <a:p>
            <a:pPr lvl="1" eaLnBrk="1" hangingPunct="1">
              <a:defRPr/>
            </a:pPr>
            <a:r>
              <a:rPr lang="en-CA" dirty="0"/>
              <a:t>Empirical comparison of different feature types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32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(Some) past collaborations </a:t>
            </a:r>
            <a:r>
              <a:rPr lang="en-CA" dirty="0" smtClean="0"/>
              <a:t>(2/2</a:t>
            </a:r>
            <a:r>
              <a:rPr lang="en-C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CA" dirty="0"/>
              <a:t>Thompson, McKay, Burgoyne and Fujinaga (2009)</a:t>
            </a:r>
          </a:p>
          <a:p>
            <a:pPr lvl="1" eaLnBrk="1" hangingPunct="1">
              <a:defRPr/>
            </a:pPr>
            <a:r>
              <a:rPr lang="en-CA" dirty="0"/>
              <a:t>Improvements to ACE</a:t>
            </a:r>
          </a:p>
          <a:p>
            <a:pPr eaLnBrk="1" hangingPunct="1">
              <a:defRPr/>
            </a:pPr>
            <a:r>
              <a:rPr lang="en-CA" dirty="0" smtClean="0"/>
              <a:t>McKay</a:t>
            </a:r>
            <a:r>
              <a:rPr lang="en-CA" dirty="0"/>
              <a:t>, Burgoyne, Thompson and Fujinaga (2009)</a:t>
            </a:r>
          </a:p>
          <a:p>
            <a:pPr lvl="1" eaLnBrk="1" hangingPunct="1">
              <a:defRPr/>
            </a:pPr>
            <a:r>
              <a:rPr lang="en-CA" dirty="0"/>
              <a:t>Improvements to ACE XML</a:t>
            </a:r>
          </a:p>
          <a:p>
            <a:pPr eaLnBrk="1" hangingPunct="1">
              <a:defRPr/>
            </a:pPr>
            <a:r>
              <a:rPr lang="en-CA" dirty="0" err="1"/>
              <a:t>McEnnis</a:t>
            </a:r>
            <a:r>
              <a:rPr lang="en-CA" dirty="0"/>
              <a:t>, McKay and Fujinaga (2006)</a:t>
            </a:r>
          </a:p>
          <a:p>
            <a:pPr lvl="1" eaLnBrk="1" hangingPunct="1">
              <a:defRPr/>
            </a:pPr>
            <a:r>
              <a:rPr lang="en-CA" dirty="0"/>
              <a:t>Improvements to jAudio</a:t>
            </a:r>
          </a:p>
          <a:p>
            <a:pPr eaLnBrk="1" hangingPunct="1">
              <a:defRPr/>
            </a:pPr>
            <a:r>
              <a:rPr lang="en-CA" dirty="0" err="1"/>
              <a:t>Fiebrink</a:t>
            </a:r>
            <a:r>
              <a:rPr lang="en-CA" dirty="0"/>
              <a:t>, McKay and Fujinaga (2005)</a:t>
            </a:r>
          </a:p>
          <a:p>
            <a:pPr lvl="1" eaLnBrk="1" hangingPunct="1">
              <a:defRPr/>
            </a:pPr>
            <a:r>
              <a:rPr lang="en-CA" dirty="0"/>
              <a:t>An empirical investigation of dimensionality reduction using ACE (and other technologies)</a:t>
            </a:r>
          </a:p>
          <a:p>
            <a:pPr eaLnBrk="1" hangingPunct="1">
              <a:defRPr/>
            </a:pPr>
            <a:r>
              <a:rPr lang="en-CA" dirty="0" err="1"/>
              <a:t>Sinyor</a:t>
            </a:r>
            <a:r>
              <a:rPr lang="en-CA" dirty="0"/>
              <a:t>, McKay, </a:t>
            </a:r>
            <a:r>
              <a:rPr lang="en-CA" dirty="0" err="1"/>
              <a:t>Fiebrink</a:t>
            </a:r>
            <a:r>
              <a:rPr lang="en-CA" dirty="0"/>
              <a:t>, </a:t>
            </a:r>
            <a:r>
              <a:rPr lang="en-CA" dirty="0" err="1"/>
              <a:t>McEnnis</a:t>
            </a:r>
            <a:r>
              <a:rPr lang="en-CA" dirty="0"/>
              <a:t> and Fujinaga (2005)</a:t>
            </a:r>
          </a:p>
          <a:p>
            <a:pPr lvl="1" eaLnBrk="1" hangingPunct="1">
              <a:defRPr/>
            </a:pPr>
            <a:r>
              <a:rPr lang="en-CA" dirty="0" err="1"/>
              <a:t>Beatboxing</a:t>
            </a:r>
            <a:r>
              <a:rPr lang="en-CA" dirty="0"/>
              <a:t> classification using ACE and jAudio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13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Paper ideas: Improve components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jSymbolic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Develop more features or implement the remaining feature catalogue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jAudio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Develop </a:t>
            </a:r>
            <a:r>
              <a:rPr lang="en-US" sz="1800" dirty="0"/>
              <a:t>more features, especially </a:t>
            </a:r>
            <a:r>
              <a:rPr lang="en-US" sz="1800" dirty="0" smtClean="0"/>
              <a:t>perceptually meaningful </a:t>
            </a:r>
            <a:r>
              <a:rPr lang="en-US" sz="1800" dirty="0"/>
              <a:t>features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Improve </a:t>
            </a:r>
            <a:r>
              <a:rPr lang="en-US" sz="1800" dirty="0" smtClean="0"/>
              <a:t>interface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A few </a:t>
            </a:r>
            <a:r>
              <a:rPr lang="en-US" sz="1800" smtClean="0"/>
              <a:t>buggy features to fix</a:t>
            </a:r>
            <a:endParaRPr lang="en-US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jProductionCritic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Add qualitative evaluations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jSongMiner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Add more data sources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jWebminer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Add web </a:t>
            </a:r>
            <a:r>
              <a:rPr lang="en-US" sz="1800" dirty="0"/>
              <a:t>services (e.g. Amazon) </a:t>
            </a:r>
            <a:r>
              <a:rPr lang="en-US" sz="1800" dirty="0" smtClean="0"/>
              <a:t>and add </a:t>
            </a:r>
            <a:r>
              <a:rPr lang="en-US" sz="1800" dirty="0"/>
              <a:t>more features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jLyrics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Develop features especially relevant to music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ACE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Add more machine learning algorithms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Especially unsupervised learning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jMusicMetaManager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Add correction functionality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37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Paper ideas: Develop new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CA" dirty="0"/>
              <a:t>OMEN</a:t>
            </a:r>
          </a:p>
          <a:p>
            <a:pPr lvl="1" eaLnBrk="1" hangingPunct="1">
              <a:defRPr/>
            </a:pPr>
            <a:r>
              <a:rPr lang="en-CA" dirty="0" err="1"/>
              <a:t>Reimplement</a:t>
            </a:r>
            <a:r>
              <a:rPr lang="en-CA" dirty="0"/>
              <a:t> and get working</a:t>
            </a:r>
          </a:p>
          <a:p>
            <a:pPr eaLnBrk="1" hangingPunct="1">
              <a:defRPr/>
            </a:pPr>
            <a:r>
              <a:rPr lang="en-CA" dirty="0" err="1"/>
              <a:t>jImage</a:t>
            </a:r>
            <a:endParaRPr lang="en-CA" dirty="0"/>
          </a:p>
          <a:p>
            <a:pPr lvl="1" eaLnBrk="1" hangingPunct="1">
              <a:defRPr/>
            </a:pPr>
            <a:r>
              <a:rPr lang="en-CA" dirty="0"/>
              <a:t>Extract features from album art, press photos, etc.</a:t>
            </a:r>
          </a:p>
          <a:p>
            <a:pPr eaLnBrk="1" hangingPunct="1">
              <a:defRPr/>
            </a:pPr>
            <a:r>
              <a:rPr lang="en-CA" dirty="0" err="1"/>
              <a:t>jVideo</a:t>
            </a:r>
            <a:endParaRPr lang="en-CA" dirty="0"/>
          </a:p>
          <a:p>
            <a:pPr lvl="1" eaLnBrk="1" hangingPunct="1">
              <a:defRPr/>
            </a:pPr>
            <a:r>
              <a:rPr lang="en-CA" dirty="0"/>
              <a:t>Extract features from music videos, concert videos, etc.</a:t>
            </a:r>
          </a:p>
          <a:p>
            <a:pPr eaLnBrk="1" hangingPunct="1">
              <a:defRPr/>
            </a:pPr>
            <a:r>
              <a:rPr lang="en-CA" dirty="0" err="1"/>
              <a:t>jMusicVisualiser</a:t>
            </a:r>
            <a:endParaRPr lang="en-CA" dirty="0"/>
          </a:p>
          <a:p>
            <a:pPr lvl="1" eaLnBrk="1" hangingPunct="1">
              <a:defRPr/>
            </a:pPr>
            <a:r>
              <a:rPr lang="en-CA" dirty="0"/>
              <a:t>Offer visual ways of exploring relationships between musical instances, features and classes</a:t>
            </a:r>
          </a:p>
          <a:p>
            <a:pPr eaLnBrk="1" hangingPunct="1">
              <a:defRPr/>
            </a:pPr>
            <a:r>
              <a:rPr lang="en-CA" dirty="0" err="1"/>
              <a:t>jStructure</a:t>
            </a:r>
            <a:r>
              <a:rPr lang="en-CA" dirty="0"/>
              <a:t>:</a:t>
            </a:r>
          </a:p>
          <a:p>
            <a:pPr lvl="1" eaLnBrk="1" hangingPunct="1">
              <a:defRPr/>
            </a:pPr>
            <a:r>
              <a:rPr lang="en-CA" dirty="0"/>
              <a:t>Automatically segment audio streams in time, both in terms of partitioning separate pieces of music within a single stream and in terms of structural divisions within individual pieces</a:t>
            </a:r>
          </a:p>
          <a:p>
            <a:pPr eaLnBrk="1" hangingPunct="1">
              <a:defRPr/>
            </a:pPr>
            <a:r>
              <a:rPr lang="en-CA" dirty="0" err="1"/>
              <a:t>jClassOntology</a:t>
            </a:r>
            <a:endParaRPr lang="en-CA" dirty="0"/>
          </a:p>
          <a:p>
            <a:pPr lvl="1" eaLnBrk="1" hangingPunct="1">
              <a:defRPr/>
            </a:pPr>
            <a:r>
              <a:rPr lang="en-CA" dirty="0"/>
              <a:t>Use data mining to harvest class ontologies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26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Paper ideas: Update web services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Web services get deprecated and replaced, and applications using them need to be updated</a:t>
            </a:r>
          </a:p>
          <a:p>
            <a:pPr lvl="1"/>
            <a:r>
              <a:rPr lang="en-CA" dirty="0"/>
              <a:t>jWebMiner</a:t>
            </a:r>
          </a:p>
          <a:p>
            <a:pPr lvl="1"/>
            <a:r>
              <a:rPr lang="en-CA" dirty="0"/>
              <a:t>jSongMiner</a:t>
            </a:r>
          </a:p>
          <a:p>
            <a:pPr lvl="1"/>
            <a:r>
              <a:rPr lang="en-CA" dirty="0" smtClean="0"/>
              <a:t>lyricFetcher</a:t>
            </a:r>
            <a:endParaRPr lang="en-CA" dirty="0"/>
          </a:p>
          <a:p>
            <a:r>
              <a:rPr lang="en-CA" dirty="0" smtClean="0"/>
              <a:t>And new web services can be added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7580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Paper ideas: Apply jMIR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There are many problems to which the jMIR components could be applied</a:t>
            </a:r>
          </a:p>
          <a:p>
            <a:pPr lvl="1"/>
            <a:r>
              <a:rPr lang="en-CA" dirty="0"/>
              <a:t>Either directly or with specialized improvements (e.g. features developed especially for chord recognition)</a:t>
            </a:r>
          </a:p>
          <a:p>
            <a:r>
              <a:rPr lang="en-CA" dirty="0"/>
              <a:t>Consider the many MIREX application areas</a:t>
            </a:r>
          </a:p>
          <a:p>
            <a:pPr lvl="1"/>
            <a:r>
              <a:rPr lang="en-CA" dirty="0"/>
              <a:t>www.music-ir.org/mirex/wiki/MIREX_HOME</a:t>
            </a:r>
          </a:p>
          <a:p>
            <a:endParaRPr lang="en-CA" dirty="0"/>
          </a:p>
          <a:p>
            <a:r>
              <a:rPr lang="en-CA" dirty="0"/>
              <a:t>More ideas:</a:t>
            </a:r>
          </a:p>
          <a:p>
            <a:pPr lvl="1"/>
            <a:r>
              <a:rPr lang="en-CA" dirty="0"/>
              <a:t>See the Future Research sections of my papers and dissertation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20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E092F0-B270-478D-9194-53015F68CDE4}" type="slidenum">
              <a:rPr lang="en-CA"/>
              <a:pPr/>
              <a:t>26</a:t>
            </a:fld>
            <a:r>
              <a:rPr lang="en-CA"/>
              <a:t>/35</a:t>
            </a:r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information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Overview, documentation and publications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jmir.sourceforge.net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Code and (in most cases) manuals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sourceforge.net/projects/</a:t>
            </a:r>
            <a:r>
              <a:rPr lang="en-US" sz="2400" dirty="0" err="1" smtClean="0"/>
              <a:t>jmir</a:t>
            </a:r>
            <a:r>
              <a:rPr lang="en-US" sz="2400" dirty="0" smtClean="0"/>
              <a:t>/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sourceforge.net/projects/</a:t>
            </a:r>
            <a:r>
              <a:rPr lang="en-US" sz="2400" dirty="0" err="1" smtClean="0"/>
              <a:t>jaudio</a:t>
            </a:r>
            <a:r>
              <a:rPr lang="en-US" sz="2400" dirty="0" smtClean="0"/>
              <a:t>/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My dissertation on jMIR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www.music.mcgill.ca/~cmckay/papers/musictech/mckay10dissertation.pdf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Other </a:t>
            </a:r>
            <a:r>
              <a:rPr lang="en-US" sz="2400" dirty="0" err="1" smtClean="0"/>
              <a:t>jMIR</a:t>
            </a:r>
            <a:r>
              <a:rPr lang="en-US" sz="2400" dirty="0" smtClean="0"/>
              <a:t>-related publications can also be found on my web page: </a:t>
            </a:r>
            <a:r>
              <a:rPr lang="en-US" sz="2400" dirty="0"/>
              <a:t>www.music.mcgill.ca/~cmckay/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E-mail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cory.mckay@mail.mcgill.ca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0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280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3311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Collaborators at McGill and Waikato Universities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Funding, past and present: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CIRMMT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Fonds de recherche sur la société et la </a:t>
            </a:r>
            <a:r>
              <a:rPr lang="fr-FR" sz="1800" dirty="0" smtClean="0"/>
              <a:t>culture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Social Sciences and Humanities Research Council of Canada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 smtClean="0"/>
              <a:t>Centre for Open Software Innovation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Andrew W. Mellon Foundation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Canadian Foundation for Innovation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Contact information: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jmir.sourceforge.net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cory.mckay@mail.mcgill.ca</a:t>
            </a:r>
          </a:p>
        </p:txBody>
      </p:sp>
      <p:pic>
        <p:nvPicPr>
          <p:cNvPr id="280579" name="Picture 11" descr="NEM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941888"/>
            <a:ext cx="108108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0" name="Picture 13" descr="SSHRC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979988"/>
            <a:ext cx="547211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1" name="Picture 14" descr="ddmal_acr_transp-bg_no-bor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491163"/>
            <a:ext cx="13684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2" name="Picture 17" descr="Schulich McGill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5546725"/>
            <a:ext cx="37433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3" name="Picture 18" descr="CIRMMT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5635625"/>
            <a:ext cx="20875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84" name="Rectangle 19"/>
          <p:cNvSpPr>
            <a:spLocks noChangeArrowheads="1"/>
          </p:cNvSpPr>
          <p:nvPr/>
        </p:nvSpPr>
        <p:spPr bwMode="auto">
          <a:xfrm>
            <a:off x="0" y="6237288"/>
            <a:ext cx="3563938" cy="620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CA">
              <a:solidFill>
                <a:schemeClr val="bg1"/>
              </a:solidFill>
            </a:endParaRPr>
          </a:p>
        </p:txBody>
      </p:sp>
      <p:sp>
        <p:nvSpPr>
          <p:cNvPr id="280585" name="Rectangle 20"/>
          <p:cNvSpPr>
            <a:spLocks noChangeArrowheads="1"/>
          </p:cNvSpPr>
          <p:nvPr/>
        </p:nvSpPr>
        <p:spPr bwMode="auto">
          <a:xfrm>
            <a:off x="5580063" y="6237288"/>
            <a:ext cx="3563937" cy="620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CA">
              <a:solidFill>
                <a:schemeClr val="bg1"/>
              </a:solidFill>
            </a:endParaRPr>
          </a:p>
        </p:txBody>
      </p:sp>
      <p:pic>
        <p:nvPicPr>
          <p:cNvPr id="280586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6253163"/>
            <a:ext cx="147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7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4988" y="6253163"/>
            <a:ext cx="1019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8" name="Picture 3" descr="C:\Users\Cory\Documents\Archives\Academic\Academic Logos\Mellon Logo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6165850"/>
            <a:ext cx="433388" cy="538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/>
              <a:t>Goal of automatic music classification</a:t>
            </a:r>
            <a:endParaRPr lang="en-CA" sz="3600" dirty="0" smtClean="0"/>
          </a:p>
        </p:txBody>
      </p:sp>
      <p:sp>
        <p:nvSpPr>
          <p:cNvPr id="2437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CA" dirty="0" smtClean="0"/>
              <a:t>Learn some way of mapping “</a:t>
            </a:r>
            <a:r>
              <a:rPr lang="en-CA" dirty="0" smtClean="0">
                <a:solidFill>
                  <a:srgbClr val="FF0000"/>
                </a:solidFill>
              </a:rPr>
              <a:t>features</a:t>
            </a:r>
            <a:r>
              <a:rPr lang="en-CA" dirty="0" smtClean="0"/>
              <a:t>” extracted from an “</a:t>
            </a:r>
            <a:r>
              <a:rPr lang="en-CA" dirty="0" smtClean="0">
                <a:solidFill>
                  <a:srgbClr val="FF0000"/>
                </a:solidFill>
              </a:rPr>
              <a:t>instance</a:t>
            </a:r>
            <a:r>
              <a:rPr lang="en-CA" dirty="0" smtClean="0"/>
              <a:t>” to one or more “</a:t>
            </a:r>
            <a:r>
              <a:rPr lang="en-CA" dirty="0" smtClean="0">
                <a:solidFill>
                  <a:srgbClr val="FF0000"/>
                </a:solidFill>
              </a:rPr>
              <a:t>classes</a:t>
            </a:r>
            <a:r>
              <a:rPr lang="en-CA" dirty="0" smtClean="0"/>
              <a:t>”</a:t>
            </a:r>
          </a:p>
          <a:p>
            <a:pPr lvl="1" eaLnBrk="1" hangingPunct="1"/>
            <a:r>
              <a:rPr lang="en-CA" dirty="0" smtClean="0"/>
              <a:t>Instance: an item to be classified</a:t>
            </a:r>
          </a:p>
          <a:p>
            <a:pPr lvl="2" eaLnBrk="1" hangingPunct="1"/>
            <a:r>
              <a:rPr lang="en-CA" dirty="0" smtClean="0"/>
              <a:t>e.g. a song</a:t>
            </a:r>
          </a:p>
          <a:p>
            <a:pPr lvl="1" eaLnBrk="1" hangingPunct="1"/>
            <a:r>
              <a:rPr lang="en-CA" dirty="0" smtClean="0"/>
              <a:t>Features: representative information extracted from an instance</a:t>
            </a:r>
          </a:p>
          <a:p>
            <a:pPr lvl="2" eaLnBrk="1" hangingPunct="1"/>
            <a:r>
              <a:rPr lang="en-CA" dirty="0" smtClean="0"/>
              <a:t>e.g. amount or chromatic motion in a song</a:t>
            </a:r>
          </a:p>
          <a:p>
            <a:pPr lvl="1" eaLnBrk="1" hangingPunct="1"/>
            <a:r>
              <a:rPr lang="fr-FR" dirty="0" smtClean="0">
                <a:solidFill>
                  <a:schemeClr val="tx2"/>
                </a:solidFill>
              </a:rPr>
              <a:t>Class: a </a:t>
            </a:r>
            <a:r>
              <a:rPr lang="fr-FR" dirty="0" err="1" smtClean="0">
                <a:solidFill>
                  <a:schemeClr val="tx2"/>
                </a:solidFill>
              </a:rPr>
              <a:t>category</a:t>
            </a:r>
            <a:r>
              <a:rPr lang="fr-FR" dirty="0" smtClean="0">
                <a:solidFill>
                  <a:schemeClr val="tx2"/>
                </a:solidFill>
              </a:rPr>
              <a:t> of </a:t>
            </a:r>
            <a:r>
              <a:rPr lang="fr-FR" dirty="0" err="1" smtClean="0">
                <a:solidFill>
                  <a:schemeClr val="tx2"/>
                </a:solidFill>
              </a:rPr>
              <a:t>interest</a:t>
            </a:r>
            <a:endParaRPr lang="fr-FR" dirty="0">
              <a:solidFill>
                <a:schemeClr val="tx2"/>
              </a:solidFill>
            </a:endParaRPr>
          </a:p>
          <a:p>
            <a:pPr lvl="2" eaLnBrk="1" hangingPunct="1"/>
            <a:r>
              <a:rPr lang="fr-FR" dirty="0" err="1" smtClean="0">
                <a:solidFill>
                  <a:schemeClr val="tx2"/>
                </a:solidFill>
              </a:rPr>
              <a:t>e.g</a:t>
            </a:r>
            <a:r>
              <a:rPr lang="fr-FR" dirty="0" smtClean="0">
                <a:solidFill>
                  <a:schemeClr val="tx2"/>
                </a:solidFill>
              </a:rPr>
              <a:t>. a genre</a:t>
            </a:r>
            <a:r>
              <a:rPr lang="fr-FR" dirty="0">
                <a:solidFill>
                  <a:schemeClr val="tx2"/>
                </a:solidFill>
              </a:rPr>
              <a:t>, </a:t>
            </a:r>
            <a:r>
              <a:rPr lang="fr-FR" dirty="0" err="1">
                <a:solidFill>
                  <a:schemeClr val="tx2"/>
                </a:solidFill>
              </a:rPr>
              <a:t>mood</a:t>
            </a:r>
            <a:r>
              <a:rPr lang="fr-FR" dirty="0">
                <a:solidFill>
                  <a:schemeClr val="tx2"/>
                </a:solidFill>
              </a:rPr>
              <a:t>, </a:t>
            </a:r>
            <a:r>
              <a:rPr lang="fr-FR" dirty="0" err="1">
                <a:solidFill>
                  <a:schemeClr val="tx2"/>
                </a:solidFill>
              </a:rPr>
              <a:t>artist</a:t>
            </a:r>
            <a:r>
              <a:rPr lang="fr-FR" dirty="0">
                <a:solidFill>
                  <a:schemeClr val="tx2"/>
                </a:solidFill>
              </a:rPr>
              <a:t>, composer, instrument, etc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  <a:p>
            <a:pPr lvl="2" eaLnBrk="1" hangingPunct="1"/>
            <a:r>
              <a:rPr lang="fr-FR" dirty="0" err="1" smtClean="0">
                <a:solidFill>
                  <a:schemeClr val="tx2"/>
                </a:solidFill>
              </a:rPr>
              <a:t>Ideally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organized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into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some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kind</a:t>
            </a:r>
            <a:r>
              <a:rPr lang="fr-FR" dirty="0" smtClean="0">
                <a:solidFill>
                  <a:schemeClr val="tx2"/>
                </a:solidFill>
              </a:rPr>
              <a:t> of class </a:t>
            </a:r>
            <a:r>
              <a:rPr lang="fr-FR" dirty="0" err="1" smtClean="0">
                <a:solidFill>
                  <a:srgbClr val="FF0000"/>
                </a:solidFill>
              </a:rPr>
              <a:t>ontology</a:t>
            </a:r>
            <a:endParaRPr lang="fr-FR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fr-FR" dirty="0" smtClean="0">
                <a:solidFill>
                  <a:schemeClr val="tx2"/>
                </a:solidFill>
              </a:rPr>
              <a:t>This </a:t>
            </a:r>
            <a:r>
              <a:rPr lang="fr-FR" dirty="0" err="1" smtClean="0">
                <a:solidFill>
                  <a:schemeClr val="tx2"/>
                </a:solidFill>
              </a:rPr>
              <a:t>mapping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is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typically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learned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using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some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form</a:t>
            </a:r>
            <a:r>
              <a:rPr lang="fr-FR" dirty="0" smtClean="0">
                <a:solidFill>
                  <a:schemeClr val="tx2"/>
                </a:solidFill>
              </a:rPr>
              <a:t> of </a:t>
            </a:r>
            <a:r>
              <a:rPr lang="fr-FR" dirty="0" smtClean="0">
                <a:solidFill>
                  <a:srgbClr val="FF0000"/>
                </a:solidFill>
              </a:rPr>
              <a:t>pattern recognition </a:t>
            </a:r>
            <a:r>
              <a:rPr lang="fr-FR" dirty="0" smtClean="0">
                <a:solidFill>
                  <a:schemeClr val="tx2"/>
                </a:solidFill>
              </a:rPr>
              <a:t>and </a:t>
            </a:r>
            <a:r>
              <a:rPr lang="fr-FR" dirty="0" smtClean="0">
                <a:solidFill>
                  <a:srgbClr val="FF0000"/>
                </a:solidFill>
              </a:rPr>
              <a:t>machine </a:t>
            </a:r>
            <a:r>
              <a:rPr lang="fr-FR" dirty="0" err="1" smtClean="0">
                <a:solidFill>
                  <a:srgbClr val="FF0000"/>
                </a:solidFill>
              </a:rPr>
              <a:t>learning</a:t>
            </a:r>
            <a:endParaRPr lang="fr-FR" dirty="0">
              <a:solidFill>
                <a:srgbClr val="FF0000"/>
              </a:solidFill>
            </a:endParaRPr>
          </a:p>
          <a:p>
            <a:pPr eaLnBrk="1" hangingPunct="1"/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Main sources of information</a:t>
            </a:r>
          </a:p>
        </p:txBody>
      </p:sp>
      <p:sp>
        <p:nvSpPr>
          <p:cNvPr id="2447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6346825" cy="46799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Symbolic recordings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 MIDI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Audio recordings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 MP3</a:t>
            </a:r>
            <a:endParaRPr lang="en-US" dirty="0" smtClean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Cultural data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 </a:t>
            </a:r>
            <a:r>
              <a:rPr lang="en-US" dirty="0" smtClean="0">
                <a:solidFill>
                  <a:schemeClr val="tx2"/>
                </a:solidFill>
              </a:rPr>
              <a:t>web data,</a:t>
            </a:r>
            <a:r>
              <a:rPr lang="en-US" dirty="0" smtClean="0"/>
              <a:t> listener statistics, </a:t>
            </a:r>
            <a:r>
              <a:rPr lang="en-US" dirty="0" smtClean="0">
                <a:solidFill>
                  <a:schemeClr val="tx2"/>
                </a:solidFill>
              </a:rPr>
              <a:t>metadata</a:t>
            </a:r>
            <a:r>
              <a:rPr lang="en-US" dirty="0" smtClean="0"/>
              <a:t> tags, etc.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Lyrics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Album art, videos, etc.</a:t>
            </a:r>
          </a:p>
        </p:txBody>
      </p:sp>
      <p:pic>
        <p:nvPicPr>
          <p:cNvPr id="2447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063875"/>
            <a:ext cx="19843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1414463"/>
            <a:ext cx="19859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511675"/>
            <a:ext cx="1377950" cy="165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Automatic music classification</a:t>
            </a:r>
            <a:endParaRPr lang="en-CA" smtClean="0"/>
          </a:p>
        </p:txBody>
      </p:sp>
      <p:sp>
        <p:nvSpPr>
          <p:cNvPr id="2467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Typical procedure: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Collect annotated training / testing data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Extract features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Reduce feature dimensionality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Train a classification model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Typically supervised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Validate the model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Some significant challenges: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Acquiring a sufficiently large dataset with sufficiently high-quality annotations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Designing features that encapsulate the relevant data</a:t>
            </a: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Overview of the jMIR software</a:t>
            </a:r>
            <a:endParaRPr lang="en-CA" smtClean="0"/>
          </a:p>
        </p:txBody>
      </p:sp>
      <p:sp>
        <p:nvSpPr>
          <p:cNvPr id="2478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dirty="0" smtClean="0"/>
              <a:t>jMIR is software suite designed for performing research in automatic music classification</a:t>
            </a:r>
          </a:p>
          <a:p>
            <a:r>
              <a:rPr lang="en-US" dirty="0" smtClean="0"/>
              <a:t>Primary tasks performed:</a:t>
            </a:r>
            <a:endParaRPr lang="en-CA" dirty="0" smtClean="0"/>
          </a:p>
          <a:p>
            <a:pPr lvl="1"/>
            <a:r>
              <a:rPr lang="en-CA" dirty="0"/>
              <a:t>Dataset management</a:t>
            </a:r>
          </a:p>
          <a:p>
            <a:pPr lvl="2"/>
            <a:r>
              <a:rPr lang="en-US" dirty="0"/>
              <a:t>Acquiring, </a:t>
            </a:r>
            <a:r>
              <a:rPr lang="en-US" dirty="0" smtClean="0"/>
              <a:t>cleaning and </a:t>
            </a:r>
            <a:r>
              <a:rPr lang="en-US" dirty="0"/>
              <a:t>organizing metadata</a:t>
            </a:r>
            <a:endParaRPr lang="en-CA" dirty="0"/>
          </a:p>
          <a:p>
            <a:pPr lvl="1"/>
            <a:r>
              <a:rPr lang="en-CA" dirty="0" smtClean="0"/>
              <a:t>Feature extraction</a:t>
            </a:r>
          </a:p>
          <a:p>
            <a:pPr lvl="1"/>
            <a:r>
              <a:rPr lang="en-CA" dirty="0" smtClean="0"/>
              <a:t>Machine learning</a:t>
            </a:r>
          </a:p>
          <a:p>
            <a:pPr lvl="1"/>
            <a:r>
              <a:rPr lang="en-CA" dirty="0" smtClean="0"/>
              <a:t>Data storage file formats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Some characteristics of </a:t>
            </a:r>
            <a:r>
              <a:rPr lang="en-US" dirty="0" err="1" smtClean="0"/>
              <a:t>jMIR</a:t>
            </a:r>
            <a:endParaRPr lang="en-CA" dirty="0" smtClean="0"/>
          </a:p>
        </p:txBody>
      </p:sp>
      <p:sp>
        <p:nvSpPr>
          <p:cNvPr id="2488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CA" sz="2800" dirty="0" smtClean="0"/>
              <a:t>Has a </a:t>
            </a:r>
            <a:r>
              <a:rPr lang="en-CA" sz="2800" dirty="0" smtClean="0">
                <a:solidFill>
                  <a:srgbClr val="FF0000"/>
                </a:solidFill>
              </a:rPr>
              <a:t>separate software component</a:t>
            </a:r>
            <a:r>
              <a:rPr lang="en-CA" sz="2800" dirty="0" smtClean="0"/>
              <a:t> to address each important aspect of automatic music classification</a:t>
            </a:r>
          </a:p>
          <a:p>
            <a:pPr lvl="1">
              <a:lnSpc>
                <a:spcPct val="80000"/>
              </a:lnSpc>
            </a:pPr>
            <a:r>
              <a:rPr lang="en-CA" sz="2400" dirty="0" smtClean="0"/>
              <a:t>Each component can be used independently</a:t>
            </a:r>
          </a:p>
          <a:p>
            <a:pPr lvl="1">
              <a:lnSpc>
                <a:spcPct val="80000"/>
              </a:lnSpc>
            </a:pPr>
            <a:r>
              <a:rPr lang="en-CA" sz="2400" dirty="0" err="1" smtClean="0"/>
              <a:t>jMIR</a:t>
            </a:r>
            <a:r>
              <a:rPr lang="en-CA" sz="2400" dirty="0" smtClean="0"/>
              <a:t> can also be used as an integrated whole</a:t>
            </a:r>
          </a:p>
          <a:p>
            <a:pPr>
              <a:lnSpc>
                <a:spcPct val="80000"/>
              </a:lnSpc>
            </a:pPr>
            <a:r>
              <a:rPr lang="en-CA" sz="2800" dirty="0" smtClean="0"/>
              <a:t>Free and </a:t>
            </a:r>
            <a:r>
              <a:rPr lang="en-CA" sz="2800" dirty="0" smtClean="0">
                <a:solidFill>
                  <a:srgbClr val="FF0000"/>
                </a:solidFill>
              </a:rPr>
              <a:t>open source</a:t>
            </a:r>
          </a:p>
          <a:p>
            <a:pPr>
              <a:lnSpc>
                <a:spcPct val="80000"/>
              </a:lnSpc>
            </a:pPr>
            <a:r>
              <a:rPr lang="en-CA" sz="2800" dirty="0" smtClean="0"/>
              <a:t>Architectural emphasis on providing an </a:t>
            </a:r>
            <a:r>
              <a:rPr lang="en-CA" sz="2800" dirty="0" smtClean="0">
                <a:solidFill>
                  <a:srgbClr val="FF0000"/>
                </a:solidFill>
              </a:rPr>
              <a:t>extensible platform</a:t>
            </a:r>
            <a:r>
              <a:rPr lang="en-CA" sz="2800" dirty="0" smtClean="0"/>
              <a:t> for iteratively developing new techniques and algorithms</a:t>
            </a:r>
          </a:p>
          <a:p>
            <a:pPr>
              <a:lnSpc>
                <a:spcPct val="80000"/>
              </a:lnSpc>
            </a:pPr>
            <a:r>
              <a:rPr lang="en-CA" sz="2800" dirty="0" smtClean="0"/>
              <a:t>Interfaces designed for both </a:t>
            </a:r>
            <a:r>
              <a:rPr lang="en-CA" sz="2800" dirty="0" smtClean="0">
                <a:solidFill>
                  <a:srgbClr val="FF0000"/>
                </a:solidFill>
              </a:rPr>
              <a:t>technical</a:t>
            </a:r>
            <a:r>
              <a:rPr lang="en-CA" sz="2800" dirty="0" smtClean="0"/>
              <a:t> and </a:t>
            </a:r>
            <a:r>
              <a:rPr lang="en-CA" sz="2800" dirty="0" smtClean="0">
                <a:solidFill>
                  <a:srgbClr val="FF0000"/>
                </a:solidFill>
              </a:rPr>
              <a:t>non-technical </a:t>
            </a:r>
            <a:r>
              <a:rPr lang="en-CA" sz="2800" dirty="0" smtClean="0"/>
              <a:t>users</a:t>
            </a:r>
          </a:p>
          <a:p>
            <a:pPr>
              <a:lnSpc>
                <a:spcPct val="80000"/>
              </a:lnSpc>
            </a:pPr>
            <a:r>
              <a:rPr lang="en-CA" sz="2800" dirty="0" smtClean="0"/>
              <a:t>Facilitates </a:t>
            </a:r>
            <a:r>
              <a:rPr lang="en-CA" sz="2800" dirty="0" smtClean="0">
                <a:solidFill>
                  <a:srgbClr val="FF0000"/>
                </a:solidFill>
              </a:rPr>
              <a:t>multimodal</a:t>
            </a:r>
            <a:r>
              <a:rPr lang="en-CA" sz="2800" dirty="0" smtClean="0"/>
              <a:t> research </a:t>
            </a:r>
          </a:p>
          <a:p>
            <a:pPr>
              <a:lnSpc>
                <a:spcPct val="80000"/>
              </a:lnSpc>
            </a:pPr>
            <a:endParaRPr lang="en-CA" sz="2800" dirty="0" smtClean="0"/>
          </a:p>
          <a:p>
            <a:pPr>
              <a:lnSpc>
                <a:spcPct val="80000"/>
              </a:lnSpc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Footer Placeholder 3"/>
          <p:cNvSpPr txBox="1">
            <a:spLocks noGrp="1"/>
          </p:cNvSpPr>
          <p:nvPr/>
        </p:nvSpPr>
        <p:spPr bwMode="auto">
          <a:xfrm>
            <a:off x="3124200" y="638175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70F1FD02-022D-4DE9-8A00-AA04986F8A05}" type="slidenum">
              <a:rPr lang="en-CA" sz="1200"/>
              <a:pPr algn="ctr"/>
              <a:t>8</a:t>
            </a:fld>
            <a:r>
              <a:rPr lang="en-CA" sz="1200"/>
              <a:t>/41</a:t>
            </a:r>
            <a:endParaRPr lang="en-US" sz="1200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jMIR components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jAudio</a:t>
            </a:r>
            <a:r>
              <a:rPr lang="en-US" sz="2400" dirty="0" smtClean="0"/>
              <a:t>: Audio feature extraction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jSymbolic</a:t>
            </a:r>
            <a:r>
              <a:rPr lang="en-US" sz="2400" dirty="0" smtClean="0"/>
              <a:t>: Feature extraction from MIDI files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jWebMiner</a:t>
            </a:r>
            <a:r>
              <a:rPr lang="en-US" sz="2400" dirty="0" smtClean="0"/>
              <a:t>: Cultural feature extraction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jLyrics</a:t>
            </a:r>
            <a:r>
              <a:rPr lang="en-US" sz="2400" dirty="0" smtClean="0"/>
              <a:t>: Extracts features from lyrical transcriptions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ACE</a:t>
            </a:r>
            <a:r>
              <a:rPr lang="en-US" sz="2400" dirty="0" smtClean="0"/>
              <a:t>: Meta-learning classification engine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ACE XML</a:t>
            </a:r>
            <a:r>
              <a:rPr lang="en-US" sz="2400" dirty="0" smtClean="0"/>
              <a:t>: File formats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Features, feature metadata, instance metadata and ontologies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lyricFetcher</a:t>
            </a:r>
            <a:r>
              <a:rPr lang="en-US" sz="2400" dirty="0" smtClean="0"/>
              <a:t>: Lyric mining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Codaich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Bodhidharma</a:t>
            </a:r>
            <a:r>
              <a:rPr lang="en-US" sz="2400" dirty="0" smtClean="0">
                <a:solidFill>
                  <a:srgbClr val="FF0000"/>
                </a:solidFill>
              </a:rPr>
              <a:t> MIDI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FF0000"/>
                </a:solidFill>
              </a:rPr>
              <a:t> SLAC</a:t>
            </a:r>
            <a:r>
              <a:rPr lang="en-US" sz="2400" dirty="0" smtClean="0"/>
              <a:t>: datasets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jSongMiner</a:t>
            </a:r>
            <a:r>
              <a:rPr lang="en-US" sz="2400" dirty="0"/>
              <a:t>: Metadata harvesting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jMusicMetaManager</a:t>
            </a:r>
            <a:r>
              <a:rPr lang="en-US" sz="2400" dirty="0" smtClean="0"/>
              <a:t>: Metadata management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jMIRUtilities</a:t>
            </a:r>
            <a:r>
              <a:rPr lang="en-US" sz="2400" dirty="0" smtClean="0"/>
              <a:t>: Infrastructure for conducting experiments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jProductionCritic</a:t>
            </a:r>
            <a:r>
              <a:rPr lang="en-US" sz="2400" dirty="0" smtClean="0"/>
              <a:t>: Detects technical production errors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4000" dirty="0" smtClean="0"/>
              <a:t>jAudio: Audio feature extractor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4900613" cy="46799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CA" dirty="0" smtClean="0"/>
              <a:t>Extracts features from audio files</a:t>
            </a:r>
          </a:p>
          <a:p>
            <a:pPr lvl="1" eaLnBrk="1" hangingPunct="1">
              <a:defRPr/>
            </a:pPr>
            <a:r>
              <a:rPr lang="en-CA" dirty="0" smtClean="0"/>
              <a:t>MP3, WAV, AIFF, AU, SND, etc.</a:t>
            </a:r>
          </a:p>
          <a:p>
            <a:pPr eaLnBrk="1" hangingPunct="1">
              <a:defRPr/>
            </a:pPr>
            <a:r>
              <a:rPr lang="en-CA" dirty="0" smtClean="0"/>
              <a:t>28 bundled core features</a:t>
            </a:r>
          </a:p>
          <a:p>
            <a:pPr lvl="1" eaLnBrk="1" hangingPunct="1">
              <a:defRPr/>
            </a:pPr>
            <a:r>
              <a:rPr lang="en-CA" dirty="0" smtClean="0"/>
              <a:t>Mainly low-level, some high-level</a:t>
            </a:r>
          </a:p>
          <a:p>
            <a:pPr eaLnBrk="1" hangingPunct="1">
              <a:defRPr/>
            </a:pPr>
            <a:r>
              <a:rPr lang="en-CA" dirty="0" smtClean="0"/>
              <a:t>Can automatically generate new features using </a:t>
            </a:r>
            <a:r>
              <a:rPr lang="en-CA" dirty="0" err="1" smtClean="0">
                <a:solidFill>
                  <a:srgbClr val="FF0000"/>
                </a:solidFill>
              </a:rPr>
              <a:t>metafeatures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and </a:t>
            </a:r>
            <a:r>
              <a:rPr lang="en-CA" dirty="0" smtClean="0">
                <a:solidFill>
                  <a:srgbClr val="FF0000"/>
                </a:solidFill>
              </a:rPr>
              <a:t>aggregators</a:t>
            </a:r>
          </a:p>
          <a:p>
            <a:pPr lvl="1" eaLnBrk="1" hangingPunct="1">
              <a:defRPr/>
            </a:pPr>
            <a:r>
              <a:rPr lang="en-CA" dirty="0" smtClean="0"/>
              <a:t>e.g. the change in a feature value from window to window</a:t>
            </a:r>
          </a:p>
          <a:p>
            <a:pPr eaLnBrk="1" hangingPunct="1">
              <a:defRPr/>
            </a:pPr>
            <a:r>
              <a:rPr lang="en-CA" dirty="0" smtClean="0"/>
              <a:t>Includes tools for testing new features being developed</a:t>
            </a:r>
          </a:p>
          <a:p>
            <a:pPr lvl="1" eaLnBrk="1" hangingPunct="1">
              <a:defRPr/>
            </a:pPr>
            <a:r>
              <a:rPr lang="en-CA" dirty="0" smtClean="0"/>
              <a:t>Synthesize audio, record audio, </a:t>
            </a:r>
            <a:r>
              <a:rPr lang="en-CA" dirty="0" err="1" smtClean="0"/>
              <a:t>sonify</a:t>
            </a:r>
            <a:r>
              <a:rPr lang="en-CA" dirty="0" smtClean="0"/>
              <a:t> MIDI, display audio, etc.</a:t>
            </a:r>
          </a:p>
        </p:txBody>
      </p:sp>
      <p:pic>
        <p:nvPicPr>
          <p:cNvPr id="271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381250"/>
            <a:ext cx="3689350" cy="267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86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5977</TotalTime>
  <Words>1627</Words>
  <Application>Microsoft Office PowerPoint</Application>
  <PresentationFormat>On-screen Show (4:3)</PresentationFormat>
  <Paragraphs>276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Pixel</vt:lpstr>
      <vt:lpstr>Image</vt:lpstr>
      <vt:lpstr>jMIR Overview</vt:lpstr>
      <vt:lpstr>Lecture contents</vt:lpstr>
      <vt:lpstr>Goal of automatic music classification</vt:lpstr>
      <vt:lpstr>Main sources of information</vt:lpstr>
      <vt:lpstr>Automatic music classification</vt:lpstr>
      <vt:lpstr>Overview of the jMIR software</vt:lpstr>
      <vt:lpstr>Some characteristics of jMIR</vt:lpstr>
      <vt:lpstr>jMIR components</vt:lpstr>
      <vt:lpstr>jAudio: Audio feature extractor</vt:lpstr>
      <vt:lpstr>jSymbolic: Symbolic feature extractor</vt:lpstr>
      <vt:lpstr>jWebMiner: Cultural feature extractor</vt:lpstr>
      <vt:lpstr>lyricFetcher: Lyric miner</vt:lpstr>
      <vt:lpstr>jLyrics: Lyrical feature extractor</vt:lpstr>
      <vt:lpstr>ACE: Meta-learning engine</vt:lpstr>
      <vt:lpstr>jMIR datasets</vt:lpstr>
      <vt:lpstr>jMusicMetaManager: Dataset manager</vt:lpstr>
      <vt:lpstr>jSongMiner: Metadata miner</vt:lpstr>
      <vt:lpstr>ACE XML: MIR research file formats</vt:lpstr>
      <vt:lpstr>jProductionCritic</vt:lpstr>
      <vt:lpstr>(Some) past collaborations (1/2)</vt:lpstr>
      <vt:lpstr>(Some) past collaborations (2/2)</vt:lpstr>
      <vt:lpstr>Paper ideas: Improve components</vt:lpstr>
      <vt:lpstr>Paper ideas: Develop new components</vt:lpstr>
      <vt:lpstr>Paper ideas: Update web services</vt:lpstr>
      <vt:lpstr>Paper ideas: Apply jMIR</vt:lpstr>
      <vt:lpstr>More information</vt:lpstr>
      <vt:lpstr>Acknowledgements</vt:lpstr>
    </vt:vector>
  </TitlesOfParts>
  <Company>McGill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Music Classification</dc:title>
  <dc:creator>Preferred Customer</dc:creator>
  <cp:lastModifiedBy>Cory McKay</cp:lastModifiedBy>
  <cp:revision>226</cp:revision>
  <cp:lastPrinted>2014-02-26T03:51:55Z</cp:lastPrinted>
  <dcterms:created xsi:type="dcterms:W3CDTF">2007-04-09T14:24:17Z</dcterms:created>
  <dcterms:modified xsi:type="dcterms:W3CDTF">2015-03-26T20:14:59Z</dcterms:modified>
</cp:coreProperties>
</file>